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9601200" cx="7315200"/>
  <p:notesSz cx="6858000" cy="9144000"/>
  <p:embeddedFontLst>
    <p:embeddedFont>
      <p:font typeface="Halant"/>
      <p:regular r:id="rId12"/>
      <p:bold r:id="rId13"/>
    </p:embeddedFont>
    <p:embeddedFont>
      <p:font typeface="Inter SemiBold"/>
      <p:regular r:id="rId14"/>
      <p:bold r:id="rId15"/>
      <p:italic r:id="rId16"/>
      <p:boldItalic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SemiBold"/>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6F7F44-B265-401A-86FB-958D2FA28F92}">
  <a:tblStyle styleId="{DC6F7F44-B265-401A-86FB-958D2FA28F9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1FD8C35-8033-415A-9DCC-9A31A517018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regular.fntdata"/><Relationship Id="rId25" Type="http://schemas.openxmlformats.org/officeDocument/2006/relationships/font" Target="fonts/PlusJakartaSans-boldItalic.fntdata"/><Relationship Id="rId28" Type="http://schemas.openxmlformats.org/officeDocument/2006/relationships/font" Target="fonts/PlusJakartaSansSemiBold-italic.fntdata"/><Relationship Id="rId27" Type="http://schemas.openxmlformats.org/officeDocument/2006/relationships/font" Target="fonts/PlusJakartaSansSemiBold-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SemiBold-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5.xml"/><Relationship Id="rId33" Type="http://schemas.openxmlformats.org/officeDocument/2006/relationships/font" Target="fonts/PlusJakartaSansMedium-boldItalic.fntdata"/><Relationship Id="rId10" Type="http://schemas.openxmlformats.org/officeDocument/2006/relationships/slide" Target="slides/slide4.xml"/><Relationship Id="rId32" Type="http://schemas.openxmlformats.org/officeDocument/2006/relationships/font" Target="fonts/PlusJakartaSansMedium-italic.fntdata"/><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332e31f58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332e31f5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0b0ef3486_0_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0b0ef3486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40b0ef3486_0_1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40b0ef348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3fc46f1990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3fc46f199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40b0ef3486_0_2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40b0ef3486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graphicFrame>
        <p:nvGraphicFramePr>
          <p:cNvPr id="54" name="Google Shape;54;p13"/>
          <p:cNvGraphicFramePr/>
          <p:nvPr/>
        </p:nvGraphicFramePr>
        <p:xfrm>
          <a:off x="441450" y="1270588"/>
          <a:ext cx="3000000" cy="3000000"/>
        </p:xfrm>
        <a:graphic>
          <a:graphicData uri="http://schemas.openxmlformats.org/drawingml/2006/table">
            <a:tbl>
              <a:tblPr>
                <a:noFill/>
                <a:tableStyleId>{DC6F7F44-B265-401A-86FB-958D2FA28F92}</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Andrew Jackson and the Expansion of Democracy</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What was Andrew Jackson’s background before running for President of the United States?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Humble Beginnings:</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Lawyer &amp; Politician:</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Military Hero:</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Image as the “Common Man”:</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Looking at the 1824 Election Map, fill in the table.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Who was involved in the “Corrupt Bargain” of 1824? What happened?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What are some key takeaways from the Election of 1828?</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What were some of the key elements of Jacksonian Democracy?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To what extent did Jackson expand American democracy?</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5" name="Google Shape;55;p13"/>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sp>
        <p:nvSpPr>
          <p:cNvPr id="56" name="Google Shape;56;p13"/>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Andrew Jackson</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3">
            <a:alphaModFix/>
          </a:blip>
          <a:stretch>
            <a:fillRect/>
          </a:stretch>
        </p:blipFill>
        <p:spPr>
          <a:xfrm>
            <a:off x="203550" y="220497"/>
            <a:ext cx="1008511" cy="418200"/>
          </a:xfrm>
          <a:prstGeom prst="rect">
            <a:avLst/>
          </a:prstGeom>
          <a:noFill/>
          <a:ln>
            <a:noFill/>
          </a:ln>
        </p:spPr>
      </p:pic>
      <p:sp>
        <p:nvSpPr>
          <p:cNvPr id="58" name="Google Shape;58;p13"/>
          <p:cNvSpPr txBox="1"/>
          <p:nvPr/>
        </p:nvSpPr>
        <p:spPr>
          <a:xfrm>
            <a:off x="338625" y="928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59" name="Google Shape;59;p13"/>
          <p:cNvGraphicFramePr/>
          <p:nvPr/>
        </p:nvGraphicFramePr>
        <p:xfrm>
          <a:off x="338600" y="4267200"/>
          <a:ext cx="3000000" cy="3000000"/>
        </p:xfrm>
        <a:graphic>
          <a:graphicData uri="http://schemas.openxmlformats.org/drawingml/2006/table">
            <a:tbl>
              <a:tblPr>
                <a:noFill/>
                <a:tableStyleId>{01FD8C35-8033-415A-9DCC-9A31A5170185}</a:tableStyleId>
              </a:tblPr>
              <a:tblGrid>
                <a:gridCol w="1660500"/>
                <a:gridCol w="1660500"/>
                <a:gridCol w="1660500"/>
                <a:gridCol w="1660500"/>
              </a:tblGrid>
              <a:tr h="381000">
                <a:tc>
                  <a:txBody>
                    <a:bodyPr/>
                    <a:lstStyle/>
                    <a:p>
                      <a:pPr indent="0" lvl="0" marL="0" rtl="0" algn="ctr">
                        <a:spcBef>
                          <a:spcPts val="0"/>
                        </a:spcBef>
                        <a:spcAft>
                          <a:spcPts val="0"/>
                        </a:spcAft>
                        <a:buNone/>
                      </a:pPr>
                      <a:r>
                        <a:rPr b="1" lang="en" sz="1200">
                          <a:latin typeface="Inter"/>
                          <a:ea typeface="Inter"/>
                          <a:cs typeface="Inter"/>
                          <a:sym typeface="Inter"/>
                        </a:rPr>
                        <a:t># of Candidates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 of Voters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Who won the Popular Vote?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Who won the Electoral Vote? (%)</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sp>
        <p:nvSpPr>
          <p:cNvPr id="65" name="Google Shape;65;p14"/>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Early Biography of Andrew Jackson </a:t>
            </a:r>
            <a:endParaRPr sz="2400">
              <a:solidFill>
                <a:schemeClr val="dk1"/>
              </a:solidFill>
              <a:latin typeface="Plus Jakarta Sans Medium"/>
              <a:ea typeface="Plus Jakarta Sans Medium"/>
              <a:cs typeface="Plus Jakarta Sans Medium"/>
              <a:sym typeface="Plus Jakarta Sans Medium"/>
            </a:endParaRPr>
          </a:p>
        </p:txBody>
      </p:sp>
      <p:pic>
        <p:nvPicPr>
          <p:cNvPr id="66" name="Google Shape;66;p14"/>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67" name="Google Shape;67;p14"/>
          <p:cNvGraphicFramePr/>
          <p:nvPr/>
        </p:nvGraphicFramePr>
        <p:xfrm>
          <a:off x="926663" y="2070750"/>
          <a:ext cx="3000000" cy="3000000"/>
        </p:xfrm>
        <a:graphic>
          <a:graphicData uri="http://schemas.openxmlformats.org/drawingml/2006/table">
            <a:tbl>
              <a:tblPr>
                <a:noFill/>
                <a:tableStyleId>{01FD8C35-8033-415A-9DCC-9A31A5170185}</a:tableStyleId>
              </a:tblPr>
              <a:tblGrid>
                <a:gridCol w="5494800"/>
              </a:tblGrid>
              <a:tr h="880700">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Halant"/>
                          <a:ea typeface="Halant"/>
                          <a:cs typeface="Halant"/>
                          <a:sym typeface="Halant"/>
                        </a:rPr>
                        <a:t>Source: James Parton, </a:t>
                      </a:r>
                      <a:r>
                        <a:rPr i="1" lang="en">
                          <a:solidFill>
                            <a:srgbClr val="000000"/>
                          </a:solidFill>
                          <a:latin typeface="Halant"/>
                          <a:ea typeface="Halant"/>
                          <a:cs typeface="Halant"/>
                          <a:sym typeface="Halant"/>
                        </a:rPr>
                        <a:t>Life of Andrew Jackson</a:t>
                      </a:r>
                      <a:r>
                        <a:rPr lang="en">
                          <a:solidFill>
                            <a:srgbClr val="000000"/>
                          </a:solidFill>
                          <a:latin typeface="Halant"/>
                          <a:ea typeface="Halant"/>
                          <a:cs typeface="Halant"/>
                          <a:sym typeface="Halant"/>
                        </a:rPr>
                        <a:t>, 1866.</a:t>
                      </a:r>
                      <a:endParaRPr>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Note: Parton, who wrote a three-volume biography of Jackson twenty years after his death, documents his troublesome view of the President in the preface to his book.</a:t>
                      </a:r>
                      <a:endParaRPr sz="1200">
                        <a:solidFill>
                          <a:srgbClr val="000000"/>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Inter"/>
                          <a:ea typeface="Inter"/>
                          <a:cs typeface="Inter"/>
                          <a:sym typeface="Inter"/>
                        </a:rPr>
                        <a:t>For many months I was immersed in this unique, bewildering collection [of documents relating to Andrew Jackson], reading endless newspapers, pamphlets, books, without arriving at any conclusion whatever. If any one, at the end of a year even, had asked what I had yet discovered respecting General Jackson, I might have answered thus: "Andrew Jackson, I am given to understand, was a patriot and a traitor. He was one of the greatest of generals, and wholly ignorant of the art of war. A writer brilliant, elegant, eloquent, without being able to compose a correct sentence, or spell words of four syllables. The first of statesmen, he never devised, he never framed a measure. He was the most candid of men, and was capable of the profoundest dissimulation. A most law-defying, law-obeying citizen. A stickler for discipline, he never hesitated to disobey his superior. A democratic autocrat. An urbane savage. An atrocious saint." So difficult is it to attain information respecting a man whom two thirds of his fellow-citizens deified, and the other third vilified...</a:t>
                      </a:r>
                      <a:endParaRPr>
                        <a:solidFill>
                          <a:srgbClr val="00000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1" name="Shape 71"/>
        <p:cNvGrpSpPr/>
        <p:nvPr/>
      </p:nvGrpSpPr>
      <p:grpSpPr>
        <a:xfrm>
          <a:off x="0" y="0"/>
          <a:ext cx="0" cy="0"/>
          <a:chOff x="0" y="0"/>
          <a:chExt cx="0" cy="0"/>
        </a:xfrm>
      </p:grpSpPr>
      <p:sp>
        <p:nvSpPr>
          <p:cNvPr id="72" name="Google Shape;72;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Secondary Source</a:t>
            </a:r>
            <a:endParaRPr/>
          </a:p>
        </p:txBody>
      </p:sp>
      <p:graphicFrame>
        <p:nvGraphicFramePr>
          <p:cNvPr id="73" name="Google Shape;73;p15"/>
          <p:cNvGraphicFramePr/>
          <p:nvPr/>
        </p:nvGraphicFramePr>
        <p:xfrm>
          <a:off x="444675" y="872075"/>
          <a:ext cx="3000000" cy="3000000"/>
        </p:xfrm>
        <a:graphic>
          <a:graphicData uri="http://schemas.openxmlformats.org/drawingml/2006/table">
            <a:tbl>
              <a:tblPr>
                <a:noFill/>
                <a:tableStyleId>{01FD8C35-8033-415A-9DCC-9A31A5170185}</a:tableStyleId>
              </a:tblPr>
              <a:tblGrid>
                <a:gridCol w="1923500"/>
                <a:gridCol w="2362550"/>
                <a:gridCol w="2143025"/>
              </a:tblGrid>
              <a:tr h="292035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200">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74" name="Google Shape;74;p15"/>
          <p:cNvGraphicFramePr/>
          <p:nvPr/>
        </p:nvGraphicFramePr>
        <p:xfrm>
          <a:off x="528650" y="4713800"/>
          <a:ext cx="3000000" cy="3000000"/>
        </p:xfrm>
        <a:graphic>
          <a:graphicData uri="http://schemas.openxmlformats.org/drawingml/2006/table">
            <a:tbl>
              <a:tblPr>
                <a:noFill/>
                <a:tableStyleId>{01FD8C35-8033-415A-9DCC-9A31A5170185}</a:tableStyleId>
              </a:tblPr>
              <a:tblGrid>
                <a:gridCol w="1731500"/>
              </a:tblGrid>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75" name="Google Shape;75;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76" name="Google Shape;76;p15"/>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77" name="Google Shape;77;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graphicFrame>
        <p:nvGraphicFramePr>
          <p:cNvPr id="82" name="Google Shape;82;p16"/>
          <p:cNvGraphicFramePr/>
          <p:nvPr/>
        </p:nvGraphicFramePr>
        <p:xfrm>
          <a:off x="441450" y="1346788"/>
          <a:ext cx="3000000" cy="3000000"/>
        </p:xfrm>
        <a:graphic>
          <a:graphicData uri="http://schemas.openxmlformats.org/drawingml/2006/table">
            <a:tbl>
              <a:tblPr>
                <a:noFill/>
                <a:tableStyleId>{DC6F7F44-B265-401A-86FB-958D2FA28F92}</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Andrew Jackson and the Expansion of Democracy</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What was Andrew Jackson’s background before running for President of the United States?</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Humble Beginnings: </a:t>
                      </a:r>
                      <a:r>
                        <a:rPr b="1" lang="en" sz="1200">
                          <a:solidFill>
                            <a:srgbClr val="E95C3D"/>
                          </a:solidFill>
                          <a:latin typeface="Inter"/>
                          <a:ea typeface="Inter"/>
                          <a:cs typeface="Inter"/>
                          <a:sym typeface="Inter"/>
                        </a:rPr>
                        <a:t>Grew up poor and was an orphan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Lawyer &amp; Politician: </a:t>
                      </a:r>
                      <a:r>
                        <a:rPr b="1" lang="en" sz="1200">
                          <a:solidFill>
                            <a:srgbClr val="E95C3D"/>
                          </a:solidFill>
                          <a:latin typeface="Inter"/>
                          <a:ea typeface="Inter"/>
                          <a:cs typeface="Inter"/>
                          <a:sym typeface="Inter"/>
                        </a:rPr>
                        <a:t>In Tennessee, he helped write the state constitution and was a member of Congress and a judge</a:t>
                      </a:r>
                      <a:endParaRPr b="1" sz="1200">
                        <a:solidFill>
                          <a:schemeClr val="dk1"/>
                        </a:solidFill>
                        <a:latin typeface="Inter"/>
                        <a:ea typeface="Inter"/>
                        <a:cs typeface="Inter"/>
                        <a:sym typeface="Inter"/>
                      </a:endParaRPr>
                    </a:p>
                    <a:p>
                      <a:pPr indent="0" lvl="0" marL="914400" rtl="0" algn="l">
                        <a:spcBef>
                          <a:spcPts val="0"/>
                        </a:spcBef>
                        <a:spcAft>
                          <a:spcPts val="0"/>
                        </a:spcAft>
                        <a:buNone/>
                      </a:pPr>
                      <a:r>
                        <a:t/>
                      </a:r>
                      <a:endParaRPr b="1"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Military Hero: </a:t>
                      </a:r>
                      <a:r>
                        <a:rPr b="1" lang="en" sz="1200">
                          <a:solidFill>
                            <a:srgbClr val="E95C3D"/>
                          </a:solidFill>
                          <a:latin typeface="Inter"/>
                          <a:ea typeface="Inter"/>
                          <a:cs typeface="Inter"/>
                          <a:sym typeface="Inter"/>
                        </a:rPr>
                        <a:t>Hero in the War of 1812, involved in the First Seminole War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Image as the “Common Man”: </a:t>
                      </a:r>
                      <a:r>
                        <a:rPr b="1" lang="en" sz="1200">
                          <a:solidFill>
                            <a:srgbClr val="E95C3D"/>
                          </a:solidFill>
                          <a:latin typeface="Inter"/>
                          <a:ea typeface="Inter"/>
                          <a:cs typeface="Inter"/>
                          <a:sym typeface="Inter"/>
                        </a:rPr>
                        <a:t>Lived on the frontier, anti-elitist</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Looking at the 1824 Election Map, fill in the table.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Who was involved in the “Corrupt Bargain” of 1824? What happened?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Jackson won the most popular and electoral votes but there was no clear winner out of the four candidates. Henry Clay helped John Quincy Adams be chosen by the House of Reps and after becoming President, Adams made Clay Secretary of State.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What are some key takeaways from the Election of 1828?</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Increased voter turnout, Jackson and followers still upset from outcome of 1824, bitter match with both campaigns attacking their opponent, contributed to the birth of modern politics, Jackson victorious.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What were some of the key elements of Jacksonian Democracy?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Rule by the people, expanded voting rights, rise of the Democratic Party, Spoils System, majority rule.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To what extent did Jackson expand American democracy?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Democracy was only expanded for white men as more and more states moved away from property requirements for enfranchisement. Jackson was a slave-owning president who is also responsible for the forced relocation of many Indigenous peoples. He also ignored Supreme Court rulings while in office.</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83" name="Google Shape;83;p16"/>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sp>
        <p:nvSpPr>
          <p:cNvPr id="84" name="Google Shape;84;p16"/>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Andrew Jackson</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85" name="Google Shape;85;p16"/>
          <p:cNvPicPr preferRelativeResize="0"/>
          <p:nvPr/>
        </p:nvPicPr>
        <p:blipFill>
          <a:blip r:embed="rId3">
            <a:alphaModFix/>
          </a:blip>
          <a:stretch>
            <a:fillRect/>
          </a:stretch>
        </p:blipFill>
        <p:spPr>
          <a:xfrm>
            <a:off x="203550" y="220497"/>
            <a:ext cx="1008511" cy="418200"/>
          </a:xfrm>
          <a:prstGeom prst="rect">
            <a:avLst/>
          </a:prstGeom>
          <a:noFill/>
          <a:ln>
            <a:noFill/>
          </a:ln>
        </p:spPr>
      </p:pic>
      <p:sp>
        <p:nvSpPr>
          <p:cNvPr id="86" name="Google Shape;86;p16"/>
          <p:cNvSpPr txBox="1"/>
          <p:nvPr/>
        </p:nvSpPr>
        <p:spPr>
          <a:xfrm>
            <a:off x="338625" y="928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87" name="Google Shape;87;p16"/>
          <p:cNvGraphicFramePr/>
          <p:nvPr/>
        </p:nvGraphicFramePr>
        <p:xfrm>
          <a:off x="338600" y="4495800"/>
          <a:ext cx="3000000" cy="3000000"/>
        </p:xfrm>
        <a:graphic>
          <a:graphicData uri="http://schemas.openxmlformats.org/drawingml/2006/table">
            <a:tbl>
              <a:tblPr>
                <a:noFill/>
                <a:tableStyleId>{01FD8C35-8033-415A-9DCC-9A31A5170185}</a:tableStyleId>
              </a:tblPr>
              <a:tblGrid>
                <a:gridCol w="1660500"/>
                <a:gridCol w="1660500"/>
                <a:gridCol w="1660500"/>
                <a:gridCol w="1660500"/>
              </a:tblGrid>
              <a:tr h="381000">
                <a:tc>
                  <a:txBody>
                    <a:bodyPr/>
                    <a:lstStyle/>
                    <a:p>
                      <a:pPr indent="0" lvl="0" marL="0" rtl="0" algn="ctr">
                        <a:spcBef>
                          <a:spcPts val="0"/>
                        </a:spcBef>
                        <a:spcAft>
                          <a:spcPts val="0"/>
                        </a:spcAft>
                        <a:buNone/>
                      </a:pPr>
                      <a:r>
                        <a:rPr b="1" lang="en" sz="1200">
                          <a:latin typeface="Inter"/>
                          <a:ea typeface="Inter"/>
                          <a:cs typeface="Inter"/>
                          <a:sym typeface="Inter"/>
                        </a:rPr>
                        <a:t># of Candidates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 of Voters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Who won the Popular Vote? (%)</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Who won the Electoral Vote? (%)</a:t>
                      </a:r>
                      <a:endParaRPr b="1"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4</a:t>
                      </a:r>
                      <a:endParaRPr b="1" sz="1200">
                        <a:solidFill>
                          <a:srgbClr val="E95C3D"/>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356,038</a:t>
                      </a:r>
                      <a:endParaRPr b="1" sz="1200">
                        <a:solidFill>
                          <a:srgbClr val="E95C3D"/>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Jackson (43%)</a:t>
                      </a:r>
                      <a:endParaRPr b="1" sz="1200">
                        <a:solidFill>
                          <a:srgbClr val="E95C3D"/>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Jackson (38%)</a:t>
                      </a:r>
                      <a:endParaRPr b="1" sz="1200">
                        <a:solidFill>
                          <a:srgbClr val="E95C3D"/>
                        </a:solidFill>
                        <a:latin typeface="Inter"/>
                        <a:ea typeface="Inter"/>
                        <a:cs typeface="Inter"/>
                        <a:sym typeface="Inter"/>
                      </a:endParaRPr>
                    </a:p>
                  </a:txBody>
                  <a:tcPr marT="91425" marB="91425" marR="91425" marL="91425" anchor="ct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1" name="Shape 91"/>
        <p:cNvGrpSpPr/>
        <p:nvPr/>
      </p:nvGrpSpPr>
      <p:grpSpPr>
        <a:xfrm>
          <a:off x="0" y="0"/>
          <a:ext cx="0" cy="0"/>
          <a:chOff x="0" y="0"/>
          <a:chExt cx="0" cy="0"/>
        </a:xfrm>
      </p:grpSpPr>
      <p:sp>
        <p:nvSpPr>
          <p:cNvPr id="92" name="Google Shape;92;p1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Secondary Source (Exemplar)</a:t>
            </a:r>
            <a:endParaRPr/>
          </a:p>
        </p:txBody>
      </p:sp>
      <p:graphicFrame>
        <p:nvGraphicFramePr>
          <p:cNvPr id="93" name="Google Shape;93;p17"/>
          <p:cNvGraphicFramePr/>
          <p:nvPr/>
        </p:nvGraphicFramePr>
        <p:xfrm>
          <a:off x="444675" y="643475"/>
          <a:ext cx="3000000" cy="3000000"/>
        </p:xfrm>
        <a:graphic>
          <a:graphicData uri="http://schemas.openxmlformats.org/drawingml/2006/table">
            <a:tbl>
              <a:tblPr>
                <a:noFill/>
                <a:tableStyleId>{01FD8C35-8033-415A-9DCC-9A31A5170185}</a:tableStyleId>
              </a:tblPr>
              <a:tblGrid>
                <a:gridCol w="1923500"/>
                <a:gridCol w="2362550"/>
                <a:gridCol w="2143025"/>
              </a:tblGrid>
              <a:tr h="321190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Individuals interested in the perceptions of Andrew Jackson from historians who witnessed his presidency first-hand</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Women, modern historians</a:t>
                      </a:r>
                      <a:endParaRPr b="1" sz="1000">
                        <a:solidFill>
                          <a:srgbClr val="E95C3D"/>
                        </a:solidFill>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1866; James Parton</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Parton  spent weeks immersed in historical documents from and about Andrew Jackson while preparing a biography on the former president</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To educate others about the history of Jackson’s career and impact on society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“If anyone asked what I yet discovered” – shows the author is investigating evidence to provide historical answers</a:t>
                      </a:r>
                      <a:endParaRPr b="1" sz="1000">
                        <a:solidFill>
                          <a:srgbClr val="E95C3D"/>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731375">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Parton worked on Jackson’s biography just 20 years after Jackson’s death which means his perspective is affected by living in a period still heavily influenced by Jackson’s actions and policies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Historians can be impacted by other professionals in their field studying the same topic and also influenced by other historical figures and events which relate to a person they are creating a biography about</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160500">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A democratic-autocrat</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Greatest of generals, and wholly ignorant of the art of war</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 man whom two thirds of his fellow-citizens deified, and the other third vilified…” This statement illustrates the difficulty Parton had when trying to come to a distinct conclusion about Jackson’s actions as President and the legacy of his actions.</a:t>
                      </a:r>
                      <a:endParaRPr b="1" sz="1000">
                        <a:solidFill>
                          <a:srgbClr val="E95C3D"/>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94" name="Google Shape;94;p17"/>
          <p:cNvGraphicFramePr/>
          <p:nvPr/>
        </p:nvGraphicFramePr>
        <p:xfrm>
          <a:off x="528650" y="4713800"/>
          <a:ext cx="3000000" cy="3000000"/>
        </p:xfrm>
        <a:graphic>
          <a:graphicData uri="http://schemas.openxmlformats.org/drawingml/2006/table">
            <a:tbl>
              <a:tblPr>
                <a:noFill/>
                <a:tableStyleId>{01FD8C35-8033-415A-9DCC-9A31A5170185}</a:tableStyleId>
              </a:tblPr>
              <a:tblGrid>
                <a:gridCol w="1731500"/>
              </a:tblGrid>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Measure</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Dissimulation</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Defied</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95" name="Google Shape;95;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96" name="Google Shape;96;p17"/>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97" name="Google Shape;97;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